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270" r:id="rId3"/>
    <p:sldId id="271" r:id="rId4"/>
    <p:sldId id="257" r:id="rId5"/>
    <p:sldId id="258" r:id="rId6"/>
    <p:sldId id="260" r:id="rId7"/>
    <p:sldId id="261" r:id="rId8"/>
    <p:sldId id="262" r:id="rId9"/>
    <p:sldId id="309" r:id="rId10"/>
    <p:sldId id="263" r:id="rId11"/>
    <p:sldId id="306" r:id="rId12"/>
    <p:sldId id="307" r:id="rId13"/>
    <p:sldId id="304" r:id="rId14"/>
    <p:sldId id="311" r:id="rId15"/>
    <p:sldId id="312" r:id="rId16"/>
    <p:sldId id="320" r:id="rId17"/>
    <p:sldId id="313" r:id="rId18"/>
    <p:sldId id="314" r:id="rId19"/>
    <p:sldId id="315" r:id="rId20"/>
    <p:sldId id="316" r:id="rId21"/>
    <p:sldId id="318" r:id="rId22"/>
    <p:sldId id="279" r:id="rId23"/>
    <p:sldId id="355" r:id="rId24"/>
    <p:sldId id="353" r:id="rId25"/>
    <p:sldId id="351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57" r:id="rId38"/>
    <p:sldId id="358" r:id="rId39"/>
    <p:sldId id="294" r:id="rId40"/>
    <p:sldId id="359" r:id="rId41"/>
  </p:sldIdLst>
  <p:sldSz cx="18288000" cy="10287000"/>
  <p:notesSz cx="6858000" cy="9144000"/>
  <p:embeddedFontLst>
    <p:embeddedFont>
      <p:font typeface="Kollektif" panose="020B060402020202020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39" d="100"/>
          <a:sy n="39" d="100"/>
        </p:scale>
        <p:origin x="940" y="52"/>
      </p:cViewPr>
      <p:guideLst>
        <p:guide orient="horz" pos="219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7A052-5957-495B-85F2-CADDE6F01D1F}" type="datetimeFigureOut">
              <a:rPr lang="en-IN" smtClean="0"/>
              <a:t>28-02-2024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6D045-51A8-4C8A-AF65-659F1494F3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94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6D045-51A8-4C8A-AF65-659F1494F35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8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6D045-51A8-4C8A-AF65-659F1494F35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5650436" y="6390941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A1FD8A-9E2C-77DF-6FBA-ACFDB7D1C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4444" r="1"/>
          <a:stretch/>
        </p:blipFill>
        <p:spPr bwMode="auto">
          <a:xfrm>
            <a:off x="3048000" y="1562100"/>
            <a:ext cx="121920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386205"/>
            <a:ext cx="13764895" cy="244348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GB" sz="3800">
                <a:solidFill>
                  <a:srgbClr val="474A53"/>
                </a:solidFill>
                <a:latin typeface="Kollektif" panose="020B0604020101010102"/>
              </a:rPr>
              <a:t> 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DFD01-0720-B1E8-B5B0-D3B5D9186E6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000" b="6083"/>
          <a:stretch/>
        </p:blipFill>
        <p:spPr>
          <a:xfrm>
            <a:off x="1028700" y="948414"/>
            <a:ext cx="16230600" cy="83901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427355"/>
            <a:ext cx="16230600" cy="8983980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Hexagon 9"/>
          <p:cNvSpPr/>
          <p:nvPr/>
        </p:nvSpPr>
        <p:spPr>
          <a:xfrm>
            <a:off x="1829153" y="2288371"/>
            <a:ext cx="6901815" cy="5275580"/>
          </a:xfrm>
          <a:prstGeom prst="hexago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Allow, believe, cause, command, enable, encourage, entitle, force, invite, order, persuade, show, teach, tell</a:t>
            </a:r>
          </a:p>
        </p:txBody>
      </p:sp>
      <p:sp>
        <p:nvSpPr>
          <p:cNvPr id="11" name="Hexagon 10"/>
          <p:cNvSpPr/>
          <p:nvPr/>
        </p:nvSpPr>
        <p:spPr>
          <a:xfrm>
            <a:off x="9916574" y="2281555"/>
            <a:ext cx="6819900" cy="5452745"/>
          </a:xfrm>
          <a:prstGeom prst="hexagon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solidFill>
                  <a:schemeClr val="tx1"/>
                </a:solidFill>
              </a:rPr>
              <a:t>Agree, consent, decide, fail, hope, pretend, start, volunteer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280920" y="567690"/>
            <a:ext cx="6582410" cy="1012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 dirty="0"/>
              <a:t>Verbs </a:t>
            </a:r>
            <a:r>
              <a:rPr lang="en-US" sz="5400" b="1" dirty="0"/>
              <a:t>Requiring</a:t>
            </a:r>
            <a:r>
              <a:rPr lang="en-US" sz="5400" dirty="0"/>
              <a:t> Object + to-infinitive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9721683" y="567690"/>
            <a:ext cx="6550025" cy="796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5400" dirty="0"/>
              <a:t>Verbs </a:t>
            </a:r>
            <a:r>
              <a:rPr lang="en-US" sz="5400" b="1" dirty="0"/>
              <a:t>Without </a:t>
            </a:r>
            <a:r>
              <a:rPr lang="en-US" sz="5400" dirty="0"/>
              <a:t>Object + to-infinitive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296400" y="1047115"/>
            <a:ext cx="60960" cy="8439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2895600" y="7962900"/>
            <a:ext cx="13716000" cy="1623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Verbs where an object might or might not be included before a to-infinitive</a:t>
            </a:r>
            <a:endParaRPr lang="en-US" sz="3200"/>
          </a:p>
          <a:p>
            <a:pPr algn="ctr"/>
            <a:r>
              <a:rPr lang="en-US" sz="3600">
                <a:solidFill>
                  <a:schemeClr val="tx1"/>
                </a:solidFill>
              </a:rPr>
              <a:t>Prefer, can bear, hate, help, like, love, want, wish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32610" y="1486535"/>
            <a:ext cx="14506575" cy="71189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GB" altLang="en-US" sz="3800" dirty="0">
                <a:solidFill>
                  <a:srgbClr val="474A53"/>
                </a:solidFill>
                <a:latin typeface="Kollektif" panose="020B0604020101010102"/>
              </a:rPr>
              <a:t>                                 </a:t>
            </a:r>
            <a:r>
              <a:rPr lang="en-US" sz="6000" b="1" dirty="0">
                <a:solidFill>
                  <a:srgbClr val="474A53"/>
                </a:solidFill>
                <a:latin typeface="Kollektif" panose="020B0604020101010102"/>
              </a:rPr>
              <a:t>Special Cases with "for"</a:t>
            </a:r>
          </a:p>
          <a:p>
            <a:pPr>
              <a:lnSpc>
                <a:spcPts val="5320"/>
              </a:lnSpc>
            </a:pPr>
            <a:endParaRPr lang="en-US" sz="6000" b="1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Verbs requiring "for" immediately after the verb</a:t>
            </a:r>
          </a:p>
          <a:p>
            <a:pPr>
              <a:lnSpc>
                <a:spcPts val="5320"/>
              </a:lnSpc>
            </a:pPr>
            <a:r>
              <a:rPr lang="en-GB" altLang="en-US" sz="3800" dirty="0">
                <a:solidFill>
                  <a:srgbClr val="474A53"/>
                </a:solidFill>
                <a:latin typeface="Kollektif" panose="020B0604020101010102"/>
              </a:rPr>
              <a:t>    </a:t>
            </a: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Examples: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"We waited for the taxi to come before saying goodbye."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"They arranged for Jane to stay in London."</a:t>
            </a:r>
          </a:p>
        </p:txBody>
      </p:sp>
      <p:sp>
        <p:nvSpPr>
          <p:cNvPr id="10" name="Rectangles 9"/>
          <p:cNvSpPr/>
          <p:nvPr/>
        </p:nvSpPr>
        <p:spPr>
          <a:xfrm>
            <a:off x="1676400" y="3771900"/>
            <a:ext cx="14531340" cy="1371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5320"/>
              </a:lnSpc>
            </a:pPr>
            <a:r>
              <a:rPr lang="en-US" sz="3600">
                <a:solidFill>
                  <a:srgbClr val="474A53"/>
                </a:solidFill>
                <a:latin typeface="Kollektif" panose="020B0604020101010102"/>
                <a:sym typeface="+mn-ea"/>
              </a:rPr>
              <a:t>Waited for, arranged for, appeal, apply, campaign, long (= want), plan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28799" y="1434407"/>
            <a:ext cx="13764636" cy="741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6000" b="1" dirty="0">
                <a:solidFill>
                  <a:schemeClr val="accent2"/>
                </a:solidFill>
                <a:latin typeface="Kollektif" panose="020B0604020101010102"/>
              </a:rPr>
              <a:t>Verb + Object + Bare Infinitive</a:t>
            </a:r>
          </a:p>
          <a:p>
            <a:pPr algn="ctr">
              <a:lnSpc>
                <a:spcPts val="5320"/>
              </a:lnSpc>
            </a:pPr>
            <a:endParaRPr lang="en-US" sz="6000" b="1" dirty="0">
              <a:solidFill>
                <a:schemeClr val="accent2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GB" altLang="en-US" sz="3800" dirty="0">
                <a:solidFill>
                  <a:srgbClr val="474A53"/>
                </a:solidFill>
                <a:latin typeface="Kollektif" panose="020B0604020101010102"/>
              </a:rPr>
              <a:t>             </a:t>
            </a: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"I made Peter wait outside."</a:t>
            </a:r>
          </a:p>
        </p:txBody>
      </p:sp>
      <p:sp>
        <p:nvSpPr>
          <p:cNvPr id="10" name="Oval 9"/>
          <p:cNvSpPr/>
          <p:nvPr/>
        </p:nvSpPr>
        <p:spPr>
          <a:xfrm>
            <a:off x="11211914" y="2614611"/>
            <a:ext cx="5156835" cy="503745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5320"/>
              </a:lnSpc>
            </a:pPr>
            <a:r>
              <a:rPr lang="en-GB" alt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  </a:t>
            </a:r>
          </a:p>
          <a:p>
            <a:pPr>
              <a:lnSpc>
                <a:spcPts val="5320"/>
              </a:lnSpc>
            </a:pPr>
            <a:r>
              <a:rPr 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Notice, feel, hear, </a:t>
            </a:r>
            <a:r>
              <a:rPr lang="en-GB" alt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made, wait, </a:t>
            </a:r>
            <a:r>
              <a:rPr 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observe,</a:t>
            </a:r>
            <a:r>
              <a:rPr lang="en-GB" alt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 </a:t>
            </a:r>
            <a:r>
              <a:rPr 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see, </a:t>
            </a:r>
            <a:endParaRPr lang="en-US" sz="32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 overhear, watch; </a:t>
            </a:r>
            <a:r>
              <a:rPr lang="en-GB" alt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   </a:t>
            </a:r>
            <a:r>
              <a:rPr lang="en-US" sz="32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have, let</a:t>
            </a:r>
            <a:endParaRPr lang="en-US" sz="3200" dirty="0">
              <a:solidFill>
                <a:srgbClr val="474A53"/>
              </a:solidFill>
              <a:latin typeface="Kollektif" panose="020B0604020101010102"/>
            </a:endParaRPr>
          </a:p>
          <a:p>
            <a:pPr algn="ctr"/>
            <a:endParaRPr lang="en-US" sz="3200" dirty="0">
              <a:solidFill>
                <a:srgbClr val="474A53"/>
              </a:solidFill>
              <a:latin typeface="Kollektif" panose="020B060402010101010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DB8A54-B341-71B7-2F17-3BA714808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33" y="2614611"/>
            <a:ext cx="7620000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43200" y="2119630"/>
            <a:ext cx="14277975" cy="6047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3657600" lvl="8" indent="457200" algn="l">
              <a:lnSpc>
                <a:spcPts val="5320"/>
              </a:lnSpc>
            </a:pPr>
            <a:endParaRPr lang="en-GB" alt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8925560" y="3749040"/>
            <a:ext cx="7244715" cy="5414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8" algn="ctr"/>
            <a:r>
              <a:rPr lang="en-GB" altLang="en-US" sz="4800">
                <a:sym typeface="+mn-ea"/>
              </a:rPr>
              <a:t>My mother bought</a:t>
            </a:r>
            <a:r>
              <a:rPr lang="en-GB" altLang="en-US" sz="4800" b="1">
                <a:sym typeface="+mn-ea"/>
              </a:rPr>
              <a:t> me</a:t>
            </a:r>
            <a:r>
              <a:rPr lang="en-GB" altLang="en-US" sz="4800">
                <a:sym typeface="+mn-ea"/>
              </a:rPr>
              <a:t> a new </a:t>
            </a:r>
            <a:r>
              <a:rPr lang="en-GB" altLang="en-US" sz="4800" b="1">
                <a:sym typeface="+mn-ea"/>
              </a:rPr>
              <a:t>sweater . </a:t>
            </a:r>
          </a:p>
          <a:p>
            <a:pPr marL="0" lvl="8" algn="ctr"/>
            <a:endParaRPr lang="en-GB" altLang="en-US" sz="4800" b="1">
              <a:sym typeface="+mn-ea"/>
            </a:endParaRPr>
          </a:p>
          <a:p>
            <a:pPr marL="0" lvl="8" algn="ctr"/>
            <a:r>
              <a:rPr lang="en-GB" altLang="en-US" sz="4800" b="1">
                <a:sym typeface="+mn-ea"/>
              </a:rPr>
              <a:t>OR </a:t>
            </a:r>
          </a:p>
          <a:p>
            <a:pPr marL="0" lvl="8" algn="ctr"/>
            <a:r>
              <a:rPr lang="en-GB" altLang="en-US" sz="4800">
                <a:sym typeface="+mn-ea"/>
              </a:rPr>
              <a:t>My mother bought a new </a:t>
            </a:r>
            <a:r>
              <a:rPr lang="en-GB" altLang="en-US" sz="4800" b="1">
                <a:sym typeface="+mn-ea"/>
              </a:rPr>
              <a:t>sweater</a:t>
            </a:r>
            <a:r>
              <a:rPr lang="en-GB" altLang="en-US" sz="4800">
                <a:sym typeface="+mn-ea"/>
              </a:rPr>
              <a:t> for </a:t>
            </a:r>
            <a:r>
              <a:rPr lang="en-GB" altLang="en-US" sz="4800" b="1">
                <a:sym typeface="+mn-ea"/>
              </a:rPr>
              <a:t>me</a:t>
            </a:r>
            <a:r>
              <a:rPr lang="en-GB" altLang="en-US" sz="4800">
                <a:sym typeface="+mn-ea"/>
              </a:rPr>
              <a:t>.</a:t>
            </a:r>
            <a:endParaRPr lang="en-US" sz="4800"/>
          </a:p>
          <a:p>
            <a:endParaRPr lang="en-US" sz="4800"/>
          </a:p>
        </p:txBody>
      </p:sp>
      <p:sp>
        <p:nvSpPr>
          <p:cNvPr id="13" name="Rectangles 12"/>
          <p:cNvSpPr/>
          <p:nvPr/>
        </p:nvSpPr>
        <p:spPr>
          <a:xfrm>
            <a:off x="5046662" y="1081871"/>
            <a:ext cx="8194675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GB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 + two objects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27A9FA-5D44-EB76-5ACC-BA7A5F6B7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348" y="2623898"/>
            <a:ext cx="6885584" cy="54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578610"/>
            <a:ext cx="13764895" cy="8391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</a:t>
            </a:r>
          </a:p>
        </p:txBody>
      </p:sp>
      <p:sp>
        <p:nvSpPr>
          <p:cNvPr id="10" name="Flowchart: Punched Tape 9"/>
          <p:cNvSpPr/>
          <p:nvPr/>
        </p:nvSpPr>
        <p:spPr>
          <a:xfrm>
            <a:off x="2209800" y="3009900"/>
            <a:ext cx="6353810" cy="6019800"/>
          </a:xfrm>
          <a:prstGeom prst="flowChartPunchedTap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book, build, buy, catch, choose, cook, fetch, find, make,</a:t>
            </a:r>
          </a:p>
          <a:p>
            <a:pPr algn="ctr"/>
            <a:r>
              <a:rPr lang="en-US" sz="4400">
                <a:solidFill>
                  <a:schemeClr val="tx1"/>
                </a:solidFill>
              </a:rPr>
              <a:t>order, pour, save</a:t>
            </a:r>
          </a:p>
        </p:txBody>
      </p:sp>
      <p:sp>
        <p:nvSpPr>
          <p:cNvPr id="11" name="Flowchart: Punched Tape 10"/>
          <p:cNvSpPr/>
          <p:nvPr/>
        </p:nvSpPr>
        <p:spPr>
          <a:xfrm>
            <a:off x="10439400" y="3009900"/>
            <a:ext cx="6353810" cy="6019800"/>
          </a:xfrm>
          <a:prstGeom prst="flowChartPunchedTap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 </a:t>
            </a:r>
            <a:r>
              <a:rPr lang="en-US" sz="4400">
                <a:solidFill>
                  <a:schemeClr val="tx1"/>
                </a:solidFill>
              </a:rPr>
              <a:t>award, give, hand, lend, offer, owe,</a:t>
            </a:r>
          </a:p>
          <a:p>
            <a:pPr algn="ctr"/>
            <a:r>
              <a:rPr lang="en-US" sz="4400">
                <a:solidFill>
                  <a:schemeClr val="tx1"/>
                </a:solidFill>
              </a:rPr>
              <a:t>pass, show, teach, tell, throw</a:t>
            </a:r>
          </a:p>
        </p:txBody>
      </p:sp>
      <p:sp>
        <p:nvSpPr>
          <p:cNvPr id="12" name="Oval 11"/>
          <p:cNvSpPr/>
          <p:nvPr/>
        </p:nvSpPr>
        <p:spPr>
          <a:xfrm>
            <a:off x="2171700" y="1726487"/>
            <a:ext cx="3429000" cy="9906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3600"/>
              <a:t>For + object </a:t>
            </a:r>
          </a:p>
        </p:txBody>
      </p:sp>
      <p:sp>
        <p:nvSpPr>
          <p:cNvPr id="13" name="Oval 12"/>
          <p:cNvSpPr/>
          <p:nvPr/>
        </p:nvSpPr>
        <p:spPr>
          <a:xfrm>
            <a:off x="10972800" y="1638300"/>
            <a:ext cx="3429000" cy="9906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3600"/>
              <a:t>To + object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578610"/>
            <a:ext cx="13764895" cy="8391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GB" altLang="en-US" sz="3800" dirty="0">
                <a:solidFill>
                  <a:srgbClr val="474A53"/>
                </a:solidFill>
                <a:latin typeface="Kollektif" panose="020B0604020101010102"/>
              </a:rPr>
              <a:t>I</a:t>
            </a: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n </a:t>
            </a:r>
            <a:r>
              <a:rPr lang="en-US" sz="3800" b="1" dirty="0">
                <a:solidFill>
                  <a:srgbClr val="474A53"/>
                </a:solidFill>
                <a:latin typeface="Kollektif" panose="020B0604020101010102"/>
              </a:rPr>
              <a:t>passive sentences</a:t>
            </a: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 with certain verbs, a </a:t>
            </a:r>
            <a:r>
              <a:rPr lang="en-US" sz="3800" b="1" dirty="0">
                <a:solidFill>
                  <a:srgbClr val="474A53"/>
                </a:solidFill>
                <a:latin typeface="Kollektif" panose="020B0604020101010102"/>
              </a:rPr>
              <a:t>to-infinitive</a:t>
            </a: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 is used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Example: "He was overheard to say that he hoped John would resign."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 Idiomatic Phrases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verbs with idiomatic phrases using bare infinitives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Hear tell, make believe, let (it) slip, make do, let 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-87" t="356" r="290" b="90700"/>
          <a:stretch/>
        </p:blipFill>
        <p:spPr>
          <a:xfrm>
            <a:off x="1028698" y="948414"/>
            <a:ext cx="16230600" cy="1026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AF55C-5047-8F4C-D2FC-499A56FA6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6" t="14616" r="-285" b="48217"/>
          <a:stretch/>
        </p:blipFill>
        <p:spPr>
          <a:xfrm>
            <a:off x="1028699" y="1974532"/>
            <a:ext cx="16344901" cy="3799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EF4FB1-AA52-BB7E-442E-89D3E7020E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6" t="55510" r="-285" b="5821"/>
          <a:stretch/>
        </p:blipFill>
        <p:spPr>
          <a:xfrm>
            <a:off x="1028700" y="5703823"/>
            <a:ext cx="16344900" cy="36347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151987">
            <a:off x="-1062979" y="983951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200" y="948414"/>
            <a:ext cx="16040100" cy="9021722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sz="4400" b="1" dirty="0">
                <a:solidFill>
                  <a:srgbClr val="474A53"/>
                </a:solidFill>
                <a:latin typeface="Kollektif" panose="020B0604020101010102"/>
              </a:rPr>
              <a:t>Some verbs can only have a second object if this is a prepositional object with to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324100"/>
            <a:ext cx="15039975" cy="4363368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025775" y="6857365"/>
            <a:ext cx="127476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Other verbs like this include</a:t>
            </a:r>
          </a:p>
          <a:p>
            <a:pPr algn="ctr"/>
            <a:r>
              <a:rPr lang="en-US" sz="4000" dirty="0"/>
              <a:t> </a:t>
            </a:r>
            <a:r>
              <a:rPr lang="en-GB" altLang="en-US" sz="4000" dirty="0"/>
              <a:t>        </a:t>
            </a:r>
            <a:r>
              <a:rPr lang="en-US" sz="4000" dirty="0"/>
              <a:t>announce, demonstrate, describe, introduce, mention,</a:t>
            </a:r>
            <a:r>
              <a:rPr lang="en-GB" altLang="en-US" sz="4000" dirty="0"/>
              <a:t>   </a:t>
            </a:r>
            <a:r>
              <a:rPr lang="en-US" sz="4000" dirty="0"/>
              <a:t>point out, prove, report, say, suggest</a:t>
            </a:r>
            <a:r>
              <a:rPr lang="en-GB" altLang="en-US" sz="4000"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43200" y="723900"/>
            <a:ext cx="13764895" cy="8391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48414"/>
            <a:ext cx="16230600" cy="6068471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3333115" y="7611110"/>
            <a:ext cx="12211685" cy="1588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/>
              <a:t>She admitted me her mistake.</a:t>
            </a:r>
            <a:r>
              <a:rPr lang="en-GB" altLang="en-US" sz="4400"/>
              <a:t>  </a:t>
            </a:r>
          </a:p>
          <a:p>
            <a:pPr marL="742950" indent="-742950">
              <a:buFont typeface="+mj-lt"/>
              <a:buAutoNum type="alphaUcPeriod"/>
            </a:pPr>
            <a:r>
              <a:rPr lang="en-GB" altLang="en-US" sz="4400"/>
              <a:t>She admitted her mistake to me</a:t>
            </a:r>
            <a:r>
              <a:rPr lang="en-US" sz="4400"/>
              <a:t> </a:t>
            </a:r>
            <a:r>
              <a:rPr lang="en-GB" altLang="en-US" sz="440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578610"/>
            <a:ext cx="13764895" cy="8391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99" y="948414"/>
            <a:ext cx="16230599" cy="83901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5650436" y="6390941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 Box 8"/>
          <p:cNvSpPr txBox="1"/>
          <p:nvPr/>
        </p:nvSpPr>
        <p:spPr>
          <a:xfrm>
            <a:off x="4573905" y="7734300"/>
            <a:ext cx="10243820" cy="130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altLang="en-US" sz="4800"/>
              <a:t>Rohan is playing with a ball</a:t>
            </a:r>
            <a:endParaRPr lang="en-GB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1BCAF9-22BE-380D-F961-B27555E61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2819400" y="1485900"/>
            <a:ext cx="123444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3000" y="124940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43200" y="1377315"/>
            <a:ext cx="13764895" cy="87020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 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graphicFrame>
        <p:nvGraphicFramePr>
          <p:cNvPr id="10" name="Table 9"/>
          <p:cNvGraphicFramePr/>
          <p:nvPr>
            <p:extLst>
              <p:ext uri="{D42A27DB-BD31-4B8C-83A1-F6EECF244321}">
                <p14:modId xmlns:p14="http://schemas.microsoft.com/office/powerpoint/2010/main" val="1278904675"/>
              </p:ext>
            </p:extLst>
          </p:nvPr>
        </p:nvGraphicFramePr>
        <p:xfrm>
          <a:off x="1143000" y="1249403"/>
          <a:ext cx="16243968" cy="8518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6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9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3600"/>
                        <a:t>Uses of Reflexive Pronoun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360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8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After an intransitive verb to emphasize the subject.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/>
                        <a:t>We phoned the plumber, and he came himself.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After the subject or object (when the verb is transitive) to add emphasis.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"I hope you like the ice cream - I made it myself."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After the verb (intransitive) to emphasize that something is done without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"I was given this book by the author herself."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8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altLang="en-US" sz="3600"/>
                        <a:t>To e</a:t>
                      </a:r>
                      <a:r>
                        <a:rPr lang="en-US" sz="3600"/>
                        <a:t>mphasis on the Doer of an 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He got arrested" vs. "He got himself arrested.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82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/>
                        <a:t>Reflexive pronouns can have a meaning similar to 'also.'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/>
                        <a:t>"John said he was feeling ill. I was feeling pretty bad myself.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578610"/>
            <a:ext cx="13764895" cy="83915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GB" altLang="en-US" sz="3800">
                <a:solidFill>
                  <a:srgbClr val="474A53"/>
                </a:solidFill>
                <a:latin typeface="Kollektif" panose="020B0604020101010102"/>
              </a:rPr>
              <a:t>I</a:t>
            </a: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n </a:t>
            </a:r>
            <a:r>
              <a:rPr lang="en-US" sz="3800" b="1">
                <a:solidFill>
                  <a:srgbClr val="474A53"/>
                </a:solidFill>
                <a:latin typeface="Kollektif" panose="020B0604020101010102"/>
              </a:rPr>
              <a:t>passive sentences</a:t>
            </a: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with certain verbs, a </a:t>
            </a:r>
            <a:r>
              <a:rPr lang="en-US" sz="3800" b="1">
                <a:solidFill>
                  <a:srgbClr val="474A53"/>
                </a:solidFill>
                <a:latin typeface="Kollektif" panose="020B0604020101010102"/>
              </a:rPr>
              <a:t>to-infinitive</a:t>
            </a: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is used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Example: "He was overheard to say that he hoped John would resign."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 Idiomatic Phrases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verbs with idiomatic phrases using bare infinitives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Hear tell, make believe, let (it) slip, make do, let go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876162"/>
            <a:ext cx="16230600" cy="85346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t="21431" r="212"/>
          <a:stretch>
            <a:fillRect/>
          </a:stretch>
        </p:blipFill>
        <p:spPr>
          <a:xfrm>
            <a:off x="1062640" y="876084"/>
            <a:ext cx="16230600" cy="8534832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693342" y="69492"/>
            <a:ext cx="3660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6000" b="1" dirty="0">
                <a:solidFill>
                  <a:srgbClr val="FF0000"/>
                </a:solidFill>
              </a:rPr>
              <a:t>Each other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5FB0982B-6516-546A-2002-8D219830DF7F}"/>
              </a:ext>
            </a:extLst>
          </p:cNvPr>
          <p:cNvSpPr txBox="1"/>
          <p:nvPr/>
        </p:nvSpPr>
        <p:spPr>
          <a:xfrm>
            <a:off x="7287598" y="4914900"/>
            <a:ext cx="4294802" cy="14138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sz="6000" b="1" dirty="0">
                <a:solidFill>
                  <a:srgbClr val="FF0000"/>
                </a:solidFill>
              </a:rPr>
              <a:t>One another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8EFF95-18B2-951B-B0C2-FEE5C055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3" y="886762"/>
            <a:ext cx="16230600" cy="85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0800" y="2004060"/>
            <a:ext cx="13764895" cy="62198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  <a:spcBef>
                <a:spcPct val="0"/>
              </a:spcBef>
            </a:pPr>
            <a:endParaRPr sz="3600"/>
          </a:p>
        </p:txBody>
      </p:sp>
      <p:sp>
        <p:nvSpPr>
          <p:cNvPr id="10" name="Flowchart: Process 9"/>
          <p:cNvSpPr/>
          <p:nvPr/>
        </p:nvSpPr>
        <p:spPr>
          <a:xfrm>
            <a:off x="1028700" y="948414"/>
            <a:ext cx="16230599" cy="8390172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5320"/>
              </a:lnSpc>
              <a:spcBef>
                <a:spcPct val="0"/>
              </a:spcBef>
            </a:pPr>
            <a:r>
              <a:rPr sz="3200" dirty="0">
                <a:solidFill>
                  <a:schemeClr val="tx1"/>
                </a:solidFill>
                <a:sym typeface="+mn-ea"/>
              </a:rPr>
              <a:t>We can sometimes use </a:t>
            </a:r>
            <a:r>
              <a:rPr sz="3200" b="1" dirty="0">
                <a:solidFill>
                  <a:schemeClr val="tx1"/>
                </a:solidFill>
                <a:sym typeface="+mn-ea"/>
              </a:rPr>
              <a:t>to </a:t>
            </a:r>
            <a:r>
              <a:rPr sz="3200" dirty="0">
                <a:solidFill>
                  <a:schemeClr val="tx1"/>
                </a:solidFill>
                <a:sym typeface="+mn-ea"/>
              </a:rPr>
              <a:t>instead of a clause beginning with a </a:t>
            </a:r>
            <a:r>
              <a:rPr sz="3200" b="1" dirty="0">
                <a:solidFill>
                  <a:schemeClr val="tx1"/>
                </a:solidFill>
                <a:sym typeface="+mn-ea"/>
              </a:rPr>
              <a:t>to-infinitive</a:t>
            </a:r>
            <a:r>
              <a:rPr sz="3200" dirty="0">
                <a:solidFill>
                  <a:schemeClr val="tx1"/>
                </a:solidFill>
                <a:sym typeface="+mn-ea"/>
              </a:rPr>
              <a:t> when it is clear from</a:t>
            </a:r>
            <a:r>
              <a:rPr lang="en-GB" sz="3200" dirty="0">
                <a:solidFill>
                  <a:schemeClr val="tx1"/>
                </a:solidFill>
                <a:sym typeface="+mn-ea"/>
              </a:rPr>
              <a:t> t</a:t>
            </a:r>
            <a:r>
              <a:rPr sz="3200" dirty="0">
                <a:solidFill>
                  <a:schemeClr val="tx1"/>
                </a:solidFill>
                <a:sym typeface="+mn-ea"/>
              </a:rPr>
              <a:t>he context what we are talking about</a:t>
            </a:r>
            <a:endParaRPr sz="3200" dirty="0">
              <a:solidFill>
                <a:schemeClr val="tx1"/>
              </a:solidFill>
            </a:endParaRP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GB" sz="3200" dirty="0">
              <a:solidFill>
                <a:schemeClr val="tx1"/>
              </a:solidFill>
            </a:endParaRP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GB" sz="3200" dirty="0">
                <a:solidFill>
                  <a:schemeClr val="tx1"/>
                </a:solidFill>
                <a:sym typeface="+mn-ea"/>
              </a:rPr>
              <a:t>e.g. </a:t>
            </a:r>
            <a:endParaRPr sz="3200" dirty="0">
              <a:solidFill>
                <a:schemeClr val="tx1"/>
              </a:solidFill>
            </a:endParaRP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sz="3200" dirty="0">
                <a:solidFill>
                  <a:schemeClr val="tx1"/>
                </a:solidFill>
                <a:sym typeface="+mn-ea"/>
              </a:rPr>
              <a:t>• I wanted to come with you, but I won't be able to. (instead of ...to come with you.)</a:t>
            </a:r>
            <a:endParaRPr sz="3200" dirty="0">
              <a:solidFill>
                <a:schemeClr val="tx1"/>
              </a:solidFill>
            </a:endParaRP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sz="3200" dirty="0">
                <a:solidFill>
                  <a:schemeClr val="tx1"/>
                </a:solidFill>
                <a:sym typeface="+mn-ea"/>
              </a:rPr>
              <a:t>• 'I can't lend you any more money.' 'I'm not asking you to.' (instead of ...to lend me more</a:t>
            </a:r>
            <a:r>
              <a:rPr lang="en-GB" sz="3200" dirty="0">
                <a:solidFill>
                  <a:schemeClr val="tx1"/>
                </a:solidFill>
                <a:sym typeface="+mn-ea"/>
              </a:rPr>
              <a:t> </a:t>
            </a:r>
            <a:r>
              <a:rPr sz="3200" dirty="0">
                <a:solidFill>
                  <a:schemeClr val="tx1"/>
                </a:solidFill>
                <a:sym typeface="+mn-ea"/>
              </a:rPr>
              <a:t>money.)</a:t>
            </a:r>
            <a:endParaRPr lang="en-US" sz="32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ts val="2660"/>
                </a:lnSpc>
              </a:pPr>
              <a:endParaRPr lang="en-GB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40280" y="2652555"/>
            <a:ext cx="14380317" cy="6117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1. 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A</a:t>
            </a:r>
            <a:r>
              <a:rPr lang="en-US" sz="4800" dirty="0" err="1">
                <a:solidFill>
                  <a:srgbClr val="474A53"/>
                </a:solidFill>
                <a:latin typeface="Kollektif" panose="020B0604020101010102"/>
              </a:rPr>
              <a:t>fter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 certain adjectives and nouns:</a:t>
            </a:r>
          </a:p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e.g. 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Could you and Tom help me move house?' 'Well, I'm willing (to), and I'll ask Tom.'</a:t>
            </a:r>
          </a:p>
          <a:p>
            <a:pPr>
              <a:lnSpc>
                <a:spcPts val="5320"/>
              </a:lnSpc>
            </a:pPr>
            <a:endParaRPr lang="en-US" sz="4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2. Wit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h the verbs agree, ask, expect, forget, promise,</a:t>
            </a:r>
          </a:p>
          <a:p>
            <a:pPr>
              <a:lnSpc>
                <a:spcPts val="5320"/>
              </a:lnSpc>
            </a:pP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refuse, try, wish</a:t>
            </a: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, want , would like</a:t>
            </a:r>
            <a:endParaRPr lang="en-US" sz="4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e.g. 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You were supposed to buy some sugar.' 'Sorry, I forgot (to).'</a:t>
            </a:r>
          </a:p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        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Call me Fred if you want (to)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509571" y="1067921"/>
            <a:ext cx="1157802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GB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When can we leave out to-infinitive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90800" y="2019431"/>
            <a:ext cx="13764636" cy="679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W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e include </a:t>
            </a:r>
            <a:r>
              <a:rPr lang="en-US" sz="4800" b="1" dirty="0">
                <a:solidFill>
                  <a:srgbClr val="474A53"/>
                </a:solidFill>
                <a:latin typeface="Kollektif" panose="020B0604020101010102"/>
              </a:rPr>
              <a:t>to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latin typeface="Kollektif" panose="020B0604020101010102"/>
              </a:rPr>
              <a:t>with negative forms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 of want, would like, and like, including in </a:t>
            </a: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if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-clauses</a:t>
            </a: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and </a:t>
            </a: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GB" altLang="en-US" sz="4800" dirty="0" err="1">
                <a:solidFill>
                  <a:srgbClr val="474A53"/>
                </a:solidFill>
                <a:latin typeface="Kollektif" panose="020B0604020101010102"/>
              </a:rPr>
              <a:t>wh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-clauses:</a:t>
            </a:r>
          </a:p>
          <a:p>
            <a:pPr>
              <a:lnSpc>
                <a:spcPts val="5320"/>
              </a:lnSpc>
            </a:pPr>
            <a:r>
              <a:rPr lang="en-GB" altLang="en-US" sz="4800" dirty="0">
                <a:solidFill>
                  <a:srgbClr val="474A53"/>
                </a:solidFill>
                <a:latin typeface="Kollektif" panose="020B0604020101010102"/>
              </a:rPr>
              <a:t>e.g.</a:t>
            </a:r>
            <a:endParaRPr lang="en-US" sz="4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• 'Shall we go and visit </a:t>
            </a:r>
            <a:r>
              <a:rPr lang="en-US" sz="4800" dirty="0" smtClean="0">
                <a:solidFill>
                  <a:srgbClr val="474A53"/>
                </a:solidFill>
                <a:latin typeface="Kollektif" panose="020B0604020101010102"/>
              </a:rPr>
              <a:t>Joan</a:t>
            </a: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?' 'I don't really want to.'</a:t>
            </a:r>
          </a:p>
          <a:p>
            <a:pPr>
              <a:lnSpc>
                <a:spcPts val="5320"/>
              </a:lnSpc>
            </a:pP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• I should have phoned Jo last night, but it was so late when I got home I didn't like to.</a:t>
            </a:r>
          </a:p>
          <a:p>
            <a:pPr>
              <a:lnSpc>
                <a:spcPts val="5320"/>
              </a:lnSpc>
            </a:pPr>
            <a:r>
              <a:rPr lang="en-US" sz="4800" dirty="0">
                <a:solidFill>
                  <a:srgbClr val="474A53"/>
                </a:solidFill>
                <a:latin typeface="Kollektif" panose="020B0604020101010102"/>
              </a:rPr>
              <a:t>• 'He won't mind you phoning him at home.' 'Oh, no, I wouldn't like to.'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267200" y="971274"/>
            <a:ext cx="9446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EXCEPTIONS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429CDBB-9643-00AB-7DE3-A3126B753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78"/>
          <a:stretch/>
        </p:blipFill>
        <p:spPr bwMode="auto">
          <a:xfrm>
            <a:off x="2514600" y="1943100"/>
            <a:ext cx="13258800" cy="60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364" y="3147695"/>
            <a:ext cx="13764636" cy="465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We use will (or another auxiliary), not going to, when we describe a future event that follows another.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e.g. If you move to your left, you'll (or may) be able to see the church.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03752"/>
            <a:ext cx="16459199" cy="86794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290" y="1555750"/>
            <a:ext cx="13764895" cy="25654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20"/>
              </a:lnSpc>
            </a:pPr>
            <a:r>
              <a:rPr lang="en-US" sz="8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</a:rPr>
              <a:t> </a:t>
            </a:r>
            <a:r>
              <a:rPr lang="en-GB" altLang="en-US" sz="8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</a:rPr>
              <a:t>P</a:t>
            </a:r>
            <a:r>
              <a:rPr lang="en-US" sz="8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</a:rPr>
              <a:t>osition of adjectives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8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Kollektif" panose="020B060402010101010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0CFA411-5C59-FFB3-CB6C-297406A16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6"/>
          <a:stretch/>
        </p:blipFill>
        <p:spPr bwMode="auto">
          <a:xfrm>
            <a:off x="1028700" y="2324100"/>
            <a:ext cx="16230600" cy="70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41346" y="6951854"/>
            <a:ext cx="4178745" cy="4953254"/>
          </a:xfrm>
          <a:custGeom>
            <a:avLst/>
            <a:gdLst/>
            <a:ahLst/>
            <a:cxnLst/>
            <a:rect l="l" t="t" r="r" b="b"/>
            <a:pathLst>
              <a:path w="4178745" h="4953254">
                <a:moveTo>
                  <a:pt x="0" y="0"/>
                </a:moveTo>
                <a:lnTo>
                  <a:pt x="4178746" y="0"/>
                </a:lnTo>
                <a:lnTo>
                  <a:pt x="4178746" y="4953254"/>
                </a:lnTo>
                <a:lnTo>
                  <a:pt x="0" y="495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71138">
            <a:off x="15635300" y="-1854681"/>
            <a:ext cx="4601363" cy="5454202"/>
          </a:xfrm>
          <a:custGeom>
            <a:avLst/>
            <a:gdLst/>
            <a:ahLst/>
            <a:cxnLst/>
            <a:rect l="l" t="t" r="r" b="b"/>
            <a:pathLst>
              <a:path w="4601363" h="5454202">
                <a:moveTo>
                  <a:pt x="0" y="0"/>
                </a:moveTo>
                <a:lnTo>
                  <a:pt x="4601363" y="0"/>
                </a:lnTo>
                <a:lnTo>
                  <a:pt x="4601363" y="5454202"/>
                </a:lnTo>
                <a:lnTo>
                  <a:pt x="0" y="5454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215717">
            <a:off x="15650436" y="6390941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1"/>
                </a:lnTo>
                <a:lnTo>
                  <a:pt x="0" y="4697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 Box 8"/>
          <p:cNvSpPr txBox="1"/>
          <p:nvPr/>
        </p:nvSpPr>
        <p:spPr>
          <a:xfrm>
            <a:off x="4573905" y="7734300"/>
            <a:ext cx="10243820" cy="1304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GB" altLang="en-US" sz="6000"/>
              <a:t>The boy is sleeping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6FE310-3402-0D3B-2861-23C37A626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43688"/>
            <a:ext cx="12420601" cy="649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FF8F9A2-88D2-9491-29EE-F7FDC9384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19100"/>
            <a:ext cx="15392400" cy="92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Vertical Scroll 11"/>
          <p:cNvSpPr/>
          <p:nvPr/>
        </p:nvSpPr>
        <p:spPr>
          <a:xfrm>
            <a:off x="9067800" y="2019300"/>
            <a:ext cx="6019800" cy="5638800"/>
          </a:xfrm>
          <a:prstGeom prst="verticalScroll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Box 12"/>
          <p:cNvSpPr txBox="1"/>
          <p:nvPr/>
        </p:nvSpPr>
        <p:spPr>
          <a:xfrm>
            <a:off x="10487025" y="2019935"/>
            <a:ext cx="4990465" cy="974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olidFill>
                  <a:srgbClr val="474A53"/>
                </a:solidFill>
                <a:latin typeface="Kollektif" panose="020B0604020101010102"/>
                <a:sym typeface="+mn-ea"/>
              </a:rPr>
              <a:t>ungradable adjectives</a:t>
            </a:r>
          </a:p>
        </p:txBody>
      </p:sp>
      <p:sp>
        <p:nvSpPr>
          <p:cNvPr id="15" name="Vertical Scroll 11">
            <a:extLst>
              <a:ext uri="{FF2B5EF4-FFF2-40B4-BE49-F238E27FC236}">
                <a16:creationId xmlns:a16="http://schemas.microsoft.com/office/drawing/2014/main" id="{BE71F424-478A-9FDC-F984-BE08BB90873D}"/>
              </a:ext>
            </a:extLst>
          </p:cNvPr>
          <p:cNvSpPr/>
          <p:nvPr/>
        </p:nvSpPr>
        <p:spPr>
          <a:xfrm>
            <a:off x="2471083" y="2057400"/>
            <a:ext cx="6019800" cy="5638800"/>
          </a:xfrm>
          <a:prstGeom prst="verticalScroll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AD24590E-C27E-7CBF-C57A-5983B692F97D}"/>
              </a:ext>
            </a:extLst>
          </p:cNvPr>
          <p:cNvSpPr txBox="1"/>
          <p:nvPr/>
        </p:nvSpPr>
        <p:spPr>
          <a:xfrm>
            <a:off x="3916049" y="2053531"/>
            <a:ext cx="433260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gradable adjective</a:t>
            </a:r>
            <a:r>
              <a:rPr lang="en-GB" altLang="en-US" sz="3600" dirty="0">
                <a:solidFill>
                  <a:srgbClr val="474A53"/>
                </a:solidFill>
                <a:latin typeface="Kollektif" panose="020B0604020101010102"/>
                <a:sym typeface="+mn-ea"/>
              </a:rPr>
              <a:t>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5FED9B-B1C1-946A-D10A-B6895CC44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202" y="3049342"/>
            <a:ext cx="2877561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F56CDB-9B84-6CCC-6A12-FF7C9A7E3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0374" y="3139289"/>
            <a:ext cx="3072650" cy="34750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948414"/>
            <a:ext cx="16344900" cy="83901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3400" y="4034693"/>
            <a:ext cx="4277360" cy="1991995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145" y="1985645"/>
            <a:ext cx="11006455" cy="65417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Rectangles 10"/>
          <p:cNvSpPr/>
          <p:nvPr/>
        </p:nvSpPr>
        <p:spPr>
          <a:xfrm>
            <a:off x="1028700" y="948414"/>
            <a:ext cx="16230600" cy="8390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ED10A99-CA51-06A4-5DAA-8947A0CD7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81100"/>
            <a:ext cx="15697200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467100"/>
            <a:ext cx="8086725" cy="2790825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1028700" y="948414"/>
            <a:ext cx="16230600" cy="839017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64" y="1104900"/>
            <a:ext cx="15925800" cy="80771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364" y="3147695"/>
            <a:ext cx="13764636" cy="465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We use will (or another auxiliary), not going to, when we describe a future event that follows another.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e.g. If you move to your left, you'll (or may) be able to see the church.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1028700" y="948414"/>
            <a:ext cx="16230599" cy="8794721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064" y="1150688"/>
            <a:ext cx="15851815" cy="8390171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209800" y="124503"/>
            <a:ext cx="13182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6000" b="1" dirty="0"/>
              <a:t>ADVERBS WITH “LY” AND WITHOUT “LY”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364" y="3147695"/>
            <a:ext cx="13764636" cy="465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We use will (or another auxiliary), not going to, when we describe a future event that follows another.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e.g. If you move to your left, you'll (or may) be able to see the church.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1028700" y="946390"/>
            <a:ext cx="16230599" cy="8692910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905000" y="156569"/>
            <a:ext cx="13258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5200" b="1" dirty="0"/>
              <a:t>Preposition s after adjectives : afraid of/for etc </a:t>
            </a:r>
            <a:r>
              <a:rPr lang="en-GB" altLang="en-US" sz="4800" dirty="0"/>
              <a:t>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104899"/>
            <a:ext cx="15824679" cy="83763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4364" y="3147695"/>
            <a:ext cx="13764636" cy="4656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We use will (or another auxiliary), not going to, when we describe a future event that follows another.</a:t>
            </a: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474A53"/>
                </a:solidFill>
                <a:latin typeface="Kollektif" panose="020B0604020101010102"/>
              </a:rPr>
              <a:t>e.g. If you move to your left, you'll (or may) be able to see the church.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474A53"/>
              </a:solidFill>
              <a:latin typeface="Kollektif" panose="020B0604020101010102"/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1028700" y="948414"/>
            <a:ext cx="16230599" cy="8767086"/>
          </a:xfrm>
          <a:prstGeom prst="flowChartProcess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559" y="1104898"/>
            <a:ext cx="15900879" cy="8534833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9C8CA73B-2CC0-A1E2-561B-F6C974DBC850}"/>
              </a:ext>
            </a:extLst>
          </p:cNvPr>
          <p:cNvSpPr txBox="1"/>
          <p:nvPr/>
        </p:nvSpPr>
        <p:spPr>
          <a:xfrm>
            <a:off x="1905000" y="156569"/>
            <a:ext cx="132587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5200" b="1" dirty="0"/>
              <a:t>Preposition s after adjectives : afraid of/for etc </a:t>
            </a:r>
            <a:r>
              <a:rPr lang="en-GB" altLang="en-US" sz="4800"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Rounded Rectangle 9"/>
          <p:cNvSpPr/>
          <p:nvPr/>
        </p:nvSpPr>
        <p:spPr>
          <a:xfrm>
            <a:off x="2401570" y="1772285"/>
            <a:ext cx="13707102" cy="7105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When a verb follows an adjective + preposition</a:t>
            </a:r>
            <a:r>
              <a:rPr lang="en-GB" altLang="en-US" sz="48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sz="4800" dirty="0">
                <a:solidFill>
                  <a:schemeClr val="tx1"/>
                </a:solidFill>
              </a:rPr>
              <a:t> it takes an -ing form</a:t>
            </a:r>
          </a:p>
          <a:p>
            <a:pPr algn="l"/>
            <a:r>
              <a:rPr lang="en-GB" altLang="en-US" sz="4800" dirty="0">
                <a:solidFill>
                  <a:schemeClr val="tx1"/>
                </a:solidFill>
              </a:rPr>
              <a:t>e.g. </a:t>
            </a:r>
            <a:endParaRPr lang="en-US" sz="4800" dirty="0">
              <a:solidFill>
                <a:schemeClr val="tx1"/>
              </a:solidFill>
            </a:endParaRPr>
          </a:p>
          <a:p>
            <a:pPr algn="l"/>
            <a:r>
              <a:rPr lang="en-US" sz="4800" dirty="0">
                <a:solidFill>
                  <a:schemeClr val="tx1"/>
                </a:solidFill>
              </a:rPr>
              <a:t>• I don't agree with smacking children if they do something wrong.</a:t>
            </a:r>
          </a:p>
          <a:p>
            <a:pPr algn="l"/>
            <a:r>
              <a:rPr lang="en-US" sz="4800" dirty="0">
                <a:solidFill>
                  <a:schemeClr val="tx1"/>
                </a:solidFill>
              </a:rPr>
              <a:t>• He was famous for holding the world land speed record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810000" y="440055"/>
            <a:ext cx="10572750" cy="165671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6540"/>
              </a:lnSpc>
            </a:pPr>
            <a:endParaRPr lang="en-GB" altLang="en-US" sz="5840">
              <a:sym typeface="+mn-ea"/>
            </a:endParaRPr>
          </a:p>
          <a:p>
            <a:pPr algn="ctr">
              <a:lnSpc>
                <a:spcPts val="6540"/>
              </a:lnSpc>
            </a:pPr>
            <a:r>
              <a:rPr lang="en-GB" altLang="en-US" sz="5840">
                <a:sym typeface="+mn-ea"/>
              </a:rPr>
              <a:t>Transitive and Intransitive Verbs</a:t>
            </a:r>
            <a:endParaRPr lang="en-GB" altLang="en-US" sz="5840"/>
          </a:p>
          <a:p>
            <a:pPr algn="ctr">
              <a:lnSpc>
                <a:spcPts val="6540"/>
              </a:lnSpc>
            </a:pPr>
            <a:endParaRPr lang="en-US" sz="5840">
              <a:solidFill>
                <a:srgbClr val="474A53"/>
              </a:solidFill>
              <a:latin typeface="Garet Bold"/>
            </a:endParaRPr>
          </a:p>
          <a:p>
            <a:pPr marL="0" lvl="0" indent="0" algn="ctr">
              <a:lnSpc>
                <a:spcPts val="6540"/>
              </a:lnSpc>
            </a:pPr>
            <a:endParaRPr lang="en-US" sz="5840">
              <a:solidFill>
                <a:srgbClr val="474A53"/>
              </a:solidFill>
              <a:latin typeface="Garet Bold"/>
            </a:endParaRPr>
          </a:p>
        </p:txBody>
      </p:sp>
      <p:sp>
        <p:nvSpPr>
          <p:cNvPr id="9" name="Freeform 9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10"/>
          <a:srcRect l="1523" t="21682" r="1999" b="10582"/>
          <a:stretch>
            <a:fillRect/>
          </a:stretch>
        </p:blipFill>
        <p:spPr>
          <a:xfrm>
            <a:off x="1638300" y="2553970"/>
            <a:ext cx="15607665" cy="68764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Rounded Rectangle 9"/>
          <p:cNvSpPr/>
          <p:nvPr/>
        </p:nvSpPr>
        <p:spPr>
          <a:xfrm>
            <a:off x="2401570" y="1772285"/>
            <a:ext cx="12929235" cy="71056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115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71600" y="2400300"/>
            <a:ext cx="15318105" cy="6056630"/>
          </a:xfrm>
          <a:custGeom>
            <a:avLst/>
            <a:gdLst/>
            <a:ahLst/>
            <a:cxnLst/>
            <a:rect l="l" t="t" r="r" b="b"/>
            <a:pathLst>
              <a:path w="4274726" h="2209757">
                <a:moveTo>
                  <a:pt x="0" y="0"/>
                </a:moveTo>
                <a:lnTo>
                  <a:pt x="4274726" y="0"/>
                </a:lnTo>
                <a:lnTo>
                  <a:pt x="4274726" y="2209757"/>
                </a:lnTo>
                <a:lnTo>
                  <a:pt x="0" y="2209757"/>
                </a:lnTo>
                <a:close/>
              </a:path>
            </a:pathLst>
          </a:custGeom>
          <a:solidFill>
            <a:srgbClr val="F2E9DA"/>
          </a:solidFill>
          <a:ln w="76200" cap="sq">
            <a:solidFill>
              <a:srgbClr val="CDA083"/>
            </a:solidFill>
            <a:prstDash val="lgDash"/>
            <a:miter/>
          </a:ln>
        </p:spPr>
      </p:sp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3360" y="306705"/>
            <a:ext cx="14672945" cy="20688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ctr">
              <a:lnSpc>
                <a:spcPts val="5375"/>
              </a:lnSpc>
            </a:pPr>
            <a:endParaRPr lang="en-GB" altLang="en-US" sz="6600">
              <a:sym typeface="+mn-ea"/>
            </a:endParaRPr>
          </a:p>
          <a:p>
            <a:pPr>
              <a:lnSpc>
                <a:spcPts val="5740"/>
              </a:lnSpc>
            </a:pPr>
            <a:r>
              <a:rPr lang="en-US" sz="6600">
                <a:solidFill>
                  <a:srgbClr val="474A53"/>
                </a:solidFill>
                <a:latin typeface="Kollektif" panose="020B0604020101010102"/>
                <a:sym typeface="+mn-ea"/>
              </a:rPr>
              <a:t>Examples of Dual Nature Verbs</a:t>
            </a:r>
            <a:endParaRPr lang="en-GB" altLang="en-US" sz="6600">
              <a:solidFill>
                <a:srgbClr val="F2E9DA"/>
              </a:solidFill>
              <a:latin typeface="Kollektif Bold" panose="020B0604020101010102"/>
              <a:sym typeface="+mn-ea"/>
            </a:endParaRPr>
          </a:p>
        </p:txBody>
      </p:sp>
      <p:sp>
        <p:nvSpPr>
          <p:cNvPr id="20" name="Wave 19"/>
          <p:cNvSpPr/>
          <p:nvPr/>
        </p:nvSpPr>
        <p:spPr>
          <a:xfrm>
            <a:off x="2057400" y="2857500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Break</a:t>
            </a:r>
          </a:p>
        </p:txBody>
      </p:sp>
      <p:sp>
        <p:nvSpPr>
          <p:cNvPr id="21" name="Wave 20"/>
          <p:cNvSpPr/>
          <p:nvPr/>
        </p:nvSpPr>
        <p:spPr>
          <a:xfrm>
            <a:off x="3733800" y="4711065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Increase</a:t>
            </a:r>
            <a:endParaRPr lang="en-US" sz="6000"/>
          </a:p>
        </p:txBody>
      </p:sp>
      <p:sp>
        <p:nvSpPr>
          <p:cNvPr id="22" name="Wave 21"/>
          <p:cNvSpPr/>
          <p:nvPr/>
        </p:nvSpPr>
        <p:spPr>
          <a:xfrm>
            <a:off x="3200400" y="6713220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Spoil</a:t>
            </a:r>
          </a:p>
        </p:txBody>
      </p:sp>
      <p:sp>
        <p:nvSpPr>
          <p:cNvPr id="23" name="Wave 22"/>
          <p:cNvSpPr/>
          <p:nvPr/>
        </p:nvSpPr>
        <p:spPr>
          <a:xfrm>
            <a:off x="9448800" y="4762500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Open</a:t>
            </a:r>
          </a:p>
        </p:txBody>
      </p:sp>
      <p:sp>
        <p:nvSpPr>
          <p:cNvPr id="29" name="Wave 28"/>
          <p:cNvSpPr/>
          <p:nvPr/>
        </p:nvSpPr>
        <p:spPr>
          <a:xfrm>
            <a:off x="7391400" y="2628900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Burn</a:t>
            </a:r>
          </a:p>
        </p:txBody>
      </p:sp>
      <p:sp>
        <p:nvSpPr>
          <p:cNvPr id="31" name="Wave 30"/>
          <p:cNvSpPr/>
          <p:nvPr/>
        </p:nvSpPr>
        <p:spPr>
          <a:xfrm>
            <a:off x="11201400" y="6795135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Shut</a:t>
            </a:r>
          </a:p>
        </p:txBody>
      </p:sp>
      <p:sp>
        <p:nvSpPr>
          <p:cNvPr id="32" name="Wave 31"/>
          <p:cNvSpPr/>
          <p:nvPr/>
        </p:nvSpPr>
        <p:spPr>
          <a:xfrm>
            <a:off x="12192000" y="3086100"/>
            <a:ext cx="3581400" cy="1371600"/>
          </a:xfrm>
          <a:prstGeom prst="wav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6000"/>
              <a:t>Empty</a:t>
            </a:r>
          </a:p>
        </p:txBody>
      </p:sp>
      <p:sp>
        <p:nvSpPr>
          <p:cNvPr id="33" name="Text Box 32"/>
          <p:cNvSpPr txBox="1"/>
          <p:nvPr/>
        </p:nvSpPr>
        <p:spPr>
          <a:xfrm>
            <a:off x="2980690" y="8921115"/>
            <a:ext cx="130213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4400"/>
              <a:t>TASK : Use these verbs to make a meaningful sentence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750362" y="7952960"/>
            <a:ext cx="3237708" cy="3837801"/>
          </a:xfrm>
          <a:custGeom>
            <a:avLst/>
            <a:gdLst/>
            <a:ahLst/>
            <a:cxnLst/>
            <a:rect l="l" t="t" r="r" b="b"/>
            <a:pathLst>
              <a:path w="3237708" h="3837801">
                <a:moveTo>
                  <a:pt x="0" y="0"/>
                </a:moveTo>
                <a:lnTo>
                  <a:pt x="3237708" y="0"/>
                </a:lnTo>
                <a:lnTo>
                  <a:pt x="3237708" y="3837801"/>
                </a:lnTo>
                <a:lnTo>
                  <a:pt x="0" y="383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5343019" y="-655065"/>
            <a:ext cx="2528732" cy="4114800"/>
          </a:xfrm>
          <a:custGeom>
            <a:avLst/>
            <a:gdLst/>
            <a:ahLst/>
            <a:cxnLst/>
            <a:rect l="l" t="t" r="r" b="b"/>
            <a:pathLst>
              <a:path w="2528732" h="4114800">
                <a:moveTo>
                  <a:pt x="0" y="0"/>
                </a:moveTo>
                <a:lnTo>
                  <a:pt x="2528732" y="0"/>
                </a:lnTo>
                <a:lnTo>
                  <a:pt x="2528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1400" y="2749276"/>
            <a:ext cx="14865985" cy="6544833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474A53"/>
                </a:solidFill>
                <a:latin typeface="Kollektif" panose="020B0604020101010102"/>
              </a:rPr>
              <a:t>  Examples:</a:t>
            </a:r>
          </a:p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474A53"/>
                </a:solidFill>
                <a:latin typeface="Kollektif" panose="020B0604020101010102"/>
              </a:rPr>
              <a:t>"He has smoked (cigarettes) since he was 10."</a:t>
            </a:r>
          </a:p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474A53"/>
                </a:solidFill>
                <a:latin typeface="Kollektif" panose="020B0604020101010102"/>
              </a:rPr>
              <a:t>"She plays (the saxophone) beautifully."</a:t>
            </a:r>
          </a:p>
          <a:p>
            <a:pPr>
              <a:lnSpc>
                <a:spcPts val="6300"/>
              </a:lnSpc>
            </a:pPr>
            <a:endParaRPr lang="en-US" sz="45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6300"/>
              </a:lnSpc>
            </a:pPr>
            <a:r>
              <a:rPr lang="en-US" sz="4500" dirty="0">
                <a:solidFill>
                  <a:srgbClr val="474A53"/>
                </a:solidFill>
                <a:latin typeface="Kollektif" panose="020B0604020101010102"/>
              </a:rPr>
              <a:t>Highlighted verbs: 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862426" y="992890"/>
            <a:ext cx="11841075" cy="24314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  <a:sym typeface="+mn-ea"/>
              </a:rPr>
              <a:t>Objects Omitted, Meaning Retained in </a:t>
            </a:r>
          </a:p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  <a:sym typeface="+mn-ea"/>
              </a:rPr>
              <a:t> </a:t>
            </a:r>
            <a:r>
              <a:rPr lang="en-GB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  <a:sym typeface="+mn-ea"/>
              </a:rPr>
              <a:t>              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Kollektif" panose="020B0604020101010102"/>
                <a:sym typeface="+mn-ea"/>
              </a:rPr>
              <a:t>Transitive Verbs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Kollektif" panose="020B0604020101010102"/>
            </a:endParaRPr>
          </a:p>
          <a:p>
            <a:endParaRPr lang="en-US" sz="4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Kollektif" panose="020B060402010101010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2057400" y="7429500"/>
            <a:ext cx="14325600" cy="14478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rgbClr val="474A53"/>
                </a:solidFill>
                <a:latin typeface="Kollektif" panose="020B0604020101010102"/>
                <a:sym typeface="+mn-ea"/>
              </a:rPr>
              <a:t>answer, ask, cook, dance, drink, eat, fail, phone, read, sing, wash, win, write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85676" y="1286994"/>
            <a:ext cx="13659381" cy="477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6000" b="1" dirty="0">
                <a:solidFill>
                  <a:srgbClr val="474A53"/>
                </a:solidFill>
                <a:latin typeface="Kollektif" panose="020B0604020101010102"/>
              </a:rPr>
              <a:t>Adding Completions for</a:t>
            </a:r>
            <a:r>
              <a:rPr lang="en-GB" altLang="en-US" sz="6000" b="1" dirty="0">
                <a:solidFill>
                  <a:srgbClr val="474A53"/>
                </a:solidFill>
                <a:latin typeface="Kollektif" panose="020B0604020101010102"/>
              </a:rPr>
              <a:t> Context</a:t>
            </a:r>
            <a:r>
              <a:rPr lang="en-US" sz="6000" b="1" dirty="0">
                <a:solidFill>
                  <a:srgbClr val="474A53"/>
                </a:solidFill>
                <a:latin typeface="Kollektif" panose="020B0604020101010102"/>
              </a:rPr>
              <a:t> Clarity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Examples: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"He paused for a few moments." (Completion not needed)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"The disease originated in Britain." (Completion needed)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474A53"/>
              </a:solidFill>
              <a:latin typeface="Kollektif" panose="020B0604020101010102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474A53"/>
                </a:solidFill>
                <a:latin typeface="Kollektif" panose="020B0604020101010102"/>
              </a:rPr>
              <a:t>Highlighted verbs: </a:t>
            </a:r>
          </a:p>
        </p:txBody>
      </p:sp>
      <p:sp>
        <p:nvSpPr>
          <p:cNvPr id="10" name="Trapezoid 9"/>
          <p:cNvSpPr/>
          <p:nvPr/>
        </p:nvSpPr>
        <p:spPr>
          <a:xfrm>
            <a:off x="7071360" y="5854065"/>
            <a:ext cx="9006840" cy="3099435"/>
          </a:xfrm>
          <a:prstGeom prst="trapezoid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rgbClr val="474A53"/>
                </a:solidFill>
                <a:latin typeface="Kollektif" panose="020B0604020101010102"/>
                <a:sym typeface="+mn-ea"/>
              </a:rPr>
              <a:t>alternate between, aspire to, care for, culminate in, object to</a:t>
            </a:r>
            <a:endParaRPr lang="en-US" sz="4000">
              <a:solidFill>
                <a:srgbClr val="474A53"/>
              </a:solidFill>
              <a:latin typeface="Kollektif" panose="020B0604020101010102"/>
            </a:endParaRPr>
          </a:p>
          <a:p>
            <a:pPr algn="ctr"/>
            <a:endParaRPr lang="en-US" sz="4000">
              <a:solidFill>
                <a:srgbClr val="474A53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0200" y="117320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50135" y="1485900"/>
            <a:ext cx="13588365" cy="75222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105"/>
              </a:lnSpc>
            </a:pP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 </a:t>
            </a: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Kollektif" panose="020B0604020101010102"/>
              </a:rPr>
              <a:t>Intransitive Verbs with Completions</a:t>
            </a:r>
          </a:p>
          <a:p>
            <a:pPr>
              <a:lnSpc>
                <a:spcPts val="5105"/>
              </a:lnSpc>
            </a:pP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Examples:</a:t>
            </a:r>
          </a:p>
          <a:p>
            <a:pPr>
              <a:lnSpc>
                <a:spcPts val="5105"/>
              </a:lnSpc>
            </a:pP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"I'm sure that blue car</a:t>
            </a:r>
            <a:r>
              <a:rPr lang="en-US" sz="3645" b="1" dirty="0">
                <a:solidFill>
                  <a:srgbClr val="474A53"/>
                </a:solidFill>
                <a:latin typeface="Kollektif" panose="020B0604020101010102"/>
              </a:rPr>
              <a:t> belongs to</a:t>
            </a: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 Matthew."</a:t>
            </a:r>
          </a:p>
          <a:p>
            <a:pPr>
              <a:lnSpc>
                <a:spcPts val="5105"/>
              </a:lnSpc>
            </a:pP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"We had to </a:t>
            </a:r>
            <a:r>
              <a:rPr lang="en-US" sz="3645" b="1" dirty="0">
                <a:solidFill>
                  <a:srgbClr val="474A53"/>
                </a:solidFill>
                <a:latin typeface="Kollektif" panose="020B0604020101010102"/>
              </a:rPr>
              <a:t>contend with</a:t>
            </a: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 hundreds of complaints." (Not "We had to contend.")</a:t>
            </a:r>
          </a:p>
          <a:p>
            <a:pPr>
              <a:lnSpc>
                <a:spcPts val="5105"/>
              </a:lnSpc>
            </a:pPr>
            <a:r>
              <a:rPr lang="en-US" sz="3645" dirty="0">
                <a:solidFill>
                  <a:srgbClr val="474A53"/>
                </a:solidFill>
                <a:latin typeface="Kollektif" panose="020B0604020101010102"/>
              </a:rPr>
              <a:t>Highlighted verbs: </a:t>
            </a:r>
          </a:p>
        </p:txBody>
      </p:sp>
      <p:sp>
        <p:nvSpPr>
          <p:cNvPr id="12" name="Parallelogram 11"/>
          <p:cNvSpPr/>
          <p:nvPr/>
        </p:nvSpPr>
        <p:spPr>
          <a:xfrm>
            <a:off x="7772400" y="5067300"/>
            <a:ext cx="8382000" cy="3429000"/>
          </a:xfrm>
          <a:prstGeom prst="parallelogram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en-US" sz="4000">
                <a:solidFill>
                  <a:srgbClr val="474A53"/>
                </a:solidFill>
                <a:latin typeface="Kollektif" panose="020B0604020101010102"/>
                <a:sym typeface="+mn-ea"/>
              </a:rPr>
              <a:t>belong to, </a:t>
            </a:r>
          </a:p>
          <a:p>
            <a:pPr algn="ctr"/>
            <a:r>
              <a:rPr lang="en-GB" altLang="en-US" sz="4000">
                <a:solidFill>
                  <a:srgbClr val="474A53"/>
                </a:solidFill>
                <a:latin typeface="Kollektif" panose="020B0604020101010102"/>
                <a:sym typeface="+mn-ea"/>
              </a:rPr>
              <a:t>a</a:t>
            </a:r>
            <a:r>
              <a:rPr lang="en-US" sz="4000">
                <a:solidFill>
                  <a:srgbClr val="474A53"/>
                </a:solidFill>
                <a:latin typeface="Kollektif" panose="020B0604020101010102"/>
                <a:sym typeface="+mn-ea"/>
              </a:rPr>
              <a:t>spire to, </a:t>
            </a:r>
          </a:p>
          <a:p>
            <a:pPr algn="ctr"/>
            <a:r>
              <a:rPr lang="en-US" sz="4000">
                <a:solidFill>
                  <a:srgbClr val="474A53"/>
                </a:solidFill>
                <a:latin typeface="Kollektif" panose="020B0604020101010102"/>
                <a:sym typeface="+mn-ea"/>
              </a:rPr>
              <a:t>care for, culminate in, object to</a:t>
            </a:r>
            <a:endParaRPr lang="en-US" sz="4000">
              <a:solidFill>
                <a:srgbClr val="474A53"/>
              </a:solidFill>
              <a:latin typeface="Kollektif" panose="020B0604020101010102"/>
            </a:endParaRPr>
          </a:p>
          <a:p>
            <a:pPr algn="ctr"/>
            <a:endParaRPr lang="en-US" sz="4000">
              <a:solidFill>
                <a:srgbClr val="474A53"/>
              </a:solidFill>
              <a:latin typeface="Kollektif" panose="020B060402010101010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48414"/>
            <a:ext cx="16230600" cy="8390172"/>
            <a:chOff x="0" y="0"/>
            <a:chExt cx="4274726" cy="22097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09757"/>
            </a:xfrm>
            <a:custGeom>
              <a:avLst/>
              <a:gdLst/>
              <a:ahLst/>
              <a:cxnLst/>
              <a:rect l="l" t="t" r="r" b="b"/>
              <a:pathLst>
                <a:path w="4274726" h="2209757">
                  <a:moveTo>
                    <a:pt x="0" y="0"/>
                  </a:moveTo>
                  <a:lnTo>
                    <a:pt x="4274726" y="0"/>
                  </a:lnTo>
                  <a:lnTo>
                    <a:pt x="4274726" y="2209757"/>
                  </a:lnTo>
                  <a:lnTo>
                    <a:pt x="0" y="2209757"/>
                  </a:lnTo>
                  <a:close/>
                </a:path>
              </a:pathLst>
            </a:custGeom>
            <a:solidFill>
              <a:srgbClr val="F2E9DA"/>
            </a:solidFill>
            <a:ln w="76200" cap="sq">
              <a:solidFill>
                <a:srgbClr val="CDA083"/>
              </a:solidFill>
              <a:prstDash val="lgDash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247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745775">
            <a:off x="-689495" y="7394011"/>
            <a:ext cx="3763119" cy="4460593"/>
          </a:xfrm>
          <a:custGeom>
            <a:avLst/>
            <a:gdLst/>
            <a:ahLst/>
            <a:cxnLst/>
            <a:rect l="l" t="t" r="r" b="b"/>
            <a:pathLst>
              <a:path w="3763119" h="4460593">
                <a:moveTo>
                  <a:pt x="0" y="0"/>
                </a:moveTo>
                <a:lnTo>
                  <a:pt x="3763119" y="0"/>
                </a:lnTo>
                <a:lnTo>
                  <a:pt x="3763119" y="4460594"/>
                </a:lnTo>
                <a:lnTo>
                  <a:pt x="0" y="446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331">
            <a:off x="16161896" y="6909769"/>
            <a:ext cx="2194809" cy="4697061"/>
          </a:xfrm>
          <a:custGeom>
            <a:avLst/>
            <a:gdLst/>
            <a:ahLst/>
            <a:cxnLst/>
            <a:rect l="l" t="t" r="r" b="b"/>
            <a:pathLst>
              <a:path w="2194809" h="4697061">
                <a:moveTo>
                  <a:pt x="0" y="0"/>
                </a:moveTo>
                <a:lnTo>
                  <a:pt x="2194808" y="0"/>
                </a:lnTo>
                <a:lnTo>
                  <a:pt x="2194808" y="4697062"/>
                </a:lnTo>
                <a:lnTo>
                  <a:pt x="0" y="4697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70566">
            <a:off x="-529418" y="-476032"/>
            <a:ext cx="3116237" cy="5528807"/>
          </a:xfrm>
          <a:custGeom>
            <a:avLst/>
            <a:gdLst/>
            <a:ahLst/>
            <a:cxnLst/>
            <a:rect l="l" t="t" r="r" b="b"/>
            <a:pathLst>
              <a:path w="3116237" h="5528807">
                <a:moveTo>
                  <a:pt x="0" y="0"/>
                </a:moveTo>
                <a:lnTo>
                  <a:pt x="3116236" y="0"/>
                </a:lnTo>
                <a:lnTo>
                  <a:pt x="3116236" y="5528807"/>
                </a:lnTo>
                <a:lnTo>
                  <a:pt x="0" y="55288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771138">
            <a:off x="15698790" y="-1817663"/>
            <a:ext cx="4383300" cy="5195722"/>
          </a:xfrm>
          <a:custGeom>
            <a:avLst/>
            <a:gdLst/>
            <a:ahLst/>
            <a:cxnLst/>
            <a:rect l="l" t="t" r="r" b="b"/>
            <a:pathLst>
              <a:path w="4383300" h="5195722">
                <a:moveTo>
                  <a:pt x="0" y="0"/>
                </a:moveTo>
                <a:lnTo>
                  <a:pt x="4383301" y="0"/>
                </a:lnTo>
                <a:lnTo>
                  <a:pt x="4383301" y="5195722"/>
                </a:lnTo>
                <a:lnTo>
                  <a:pt x="0" y="5195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1055FD0-BB6E-EAB4-2CDD-4EE0A8429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1028700" y="948414"/>
            <a:ext cx="16230600" cy="85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11">
            <a:extLst>
              <a:ext uri="{FF2B5EF4-FFF2-40B4-BE49-F238E27FC236}">
                <a16:creationId xmlns:a16="http://schemas.microsoft.com/office/drawing/2014/main" id="{DFDB7DFC-4D29-E811-88B8-5D2EAB1987BA}"/>
              </a:ext>
            </a:extLst>
          </p:cNvPr>
          <p:cNvSpPr txBox="1"/>
          <p:nvPr/>
        </p:nvSpPr>
        <p:spPr>
          <a:xfrm>
            <a:off x="4046301" y="2476500"/>
            <a:ext cx="2967990" cy="2078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>
                <a:sym typeface="+mn-ea"/>
              </a:rPr>
              <a:t>Understanding Object Placement with Infinitives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1260</Words>
  <Application>Microsoft Office PowerPoint</Application>
  <PresentationFormat>Custom</PresentationFormat>
  <Paragraphs>171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Garet Bold</vt:lpstr>
      <vt:lpstr>Arial</vt:lpstr>
      <vt:lpstr>Kollektif Bold</vt:lpstr>
      <vt:lpstr>Kollektif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Brown Boho Group Project Presentation</dc:title>
  <dc:creator/>
  <cp:lastModifiedBy>asus</cp:lastModifiedBy>
  <cp:revision>93</cp:revision>
  <dcterms:created xsi:type="dcterms:W3CDTF">2006-08-16T00:00:00Z</dcterms:created>
  <dcterms:modified xsi:type="dcterms:W3CDTF">2024-02-28T13:33:30Z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898B4E86FD824248919072DAF9F4FE4D_12</vt:lpwstr>
  </property>
  <property fmtid="{D5CDD505-2E9C-101B-9397-08002B2CF9AE}" pid="3" name="KSOProductBuildVer">
    <vt:lpwstr>1033-12.2.0.13359</vt:lpwstr>
  </property>
</Properties>
</file>